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08" r:id="rId3"/>
    <p:sldMasterId id="2147483732" r:id="rId4"/>
    <p:sldMasterId id="2147483756" r:id="rId5"/>
  </p:sldMasterIdLst>
  <p:notesMasterIdLst>
    <p:notesMasterId r:id="rId23"/>
  </p:notesMasterIdLst>
  <p:sldIdLst>
    <p:sldId id="256" r:id="rId6"/>
    <p:sldId id="257" r:id="rId7"/>
    <p:sldId id="274" r:id="rId8"/>
    <p:sldId id="303" r:id="rId9"/>
    <p:sldId id="298" r:id="rId10"/>
    <p:sldId id="282" r:id="rId11"/>
    <p:sldId id="285" r:id="rId12"/>
    <p:sldId id="295" r:id="rId13"/>
    <p:sldId id="300" r:id="rId14"/>
    <p:sldId id="267" r:id="rId15"/>
    <p:sldId id="268" r:id="rId16"/>
    <p:sldId id="289" r:id="rId17"/>
    <p:sldId id="290" r:id="rId18"/>
    <p:sldId id="306" r:id="rId19"/>
    <p:sldId id="292" r:id="rId20"/>
    <p:sldId id="269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Potter, Sean" initials="PS" lastIdx="3" clrIdx="6">
    <p:extLst/>
  </p:cmAuthor>
  <p:cmAuthor id="1" name="Brannick, Michael" initials="BM" lastIdx="1" clrIdx="0">
    <p:extLst/>
  </p:cmAuthor>
  <p:cmAuthor id="2" name="Brannick, Michael" initials="BM [2]" lastIdx="1" clrIdx="1">
    <p:extLst/>
  </p:cmAuthor>
  <p:cmAuthor id="3" name="Brannick, Michael" initials="BM [3]" lastIdx="1" clrIdx="2">
    <p:extLst/>
  </p:cmAuthor>
  <p:cmAuthor id="4" name="Brannick, Michael" initials="BM [4]" lastIdx="1" clrIdx="3">
    <p:extLst/>
  </p:cmAuthor>
  <p:cmAuthor id="5" name="Brannick, Michael" initials="BM [5]" lastIdx="1" clrIdx="4">
    <p:extLst/>
  </p:cmAuthor>
  <p:cmAuthor id="6" name="Brannick, Michael" initials="BM [6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47"/>
    <a:srgbClr val="1F5941"/>
    <a:srgbClr val="CFC493"/>
    <a:srgbClr val="FBFBFB"/>
    <a:srgbClr val="649B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41" autoAdjust="0"/>
    <p:restoredTop sz="69141" autoAdjust="0"/>
  </p:normalViewPr>
  <p:slideViewPr>
    <p:cSldViewPr snapToGrid="0">
      <p:cViewPr varScale="1">
        <p:scale>
          <a:sx n="58" d="100"/>
          <a:sy n="58" d="100"/>
        </p:scale>
        <p:origin x="8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notesMaster" Target="notesMasters/notesMaster1.xml"/><Relationship Id="rId24" Type="http://schemas.openxmlformats.org/officeDocument/2006/relationships/commentAuthors" Target="commentAuthors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7" dt="2017-02-09T16:45:27.612" idx="1">
    <p:pos x="10" y="10"/>
    <p:text>I think this information could be presented like a flowchart to help with understanding the step by step process. We may not even have to state what the values were for each parameter since we already go over that</p:text>
    <p:extLst>
      <p:ext uri="{C676402C-5697-4E1C-873F-D02D1690AC5C}">
        <p15:threadingInfo xmlns:p15="http://schemas.microsoft.com/office/powerpoint/2012/main" timeZoneBias="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8EC83-C4A1-466F-8AFF-B3B0FC2B6B40}" type="datetimeFigureOut">
              <a:rPr lang="en-US" smtClean="0"/>
              <a:t>4/21/17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505B9-92D3-4D66-AF41-13287613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56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 you</a:t>
            </a:r>
            <a:r>
              <a:rPr lang="en-US" baseline="0" dirty="0" smtClean="0"/>
              <a:t> can probably guess from this title, this is a talk about meta-analytic methods, and specifically it’s about our investigation of the performance of several well-methods methods when dealing with the skewed sample size distributions we commonly encounter with real meta-analytic data. I promise you this won’t be a talk just filled with formulas, some will be presented but will help to highlight conceptual differences between methods. And for our newer students, I hope this talk is informative about meta-analysis in general.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505B9-92D3-4D66-AF41-1328761313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3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am only showing the extreme end results for each of these methods. The actual value of rho didn’t appear to have much difference.</a:t>
            </a:r>
          </a:p>
          <a:p>
            <a:endParaRPr lang="en-US" dirty="0" smtClean="0"/>
          </a:p>
          <a:p>
            <a:r>
              <a:rPr lang="en-US" dirty="0" smtClean="0"/>
              <a:t>Per expectations, hedges shows increasing amount of positive bias as sample</a:t>
            </a:r>
            <a:r>
              <a:rPr lang="en-US" baseline="0" dirty="0" smtClean="0"/>
              <a:t> size increases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Generally, bias was mostly </a:t>
            </a:r>
            <a:r>
              <a:rPr lang="en-US" baseline="0" dirty="0" err="1" smtClean="0"/>
              <a:t>neglible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505B9-92D3-4D66-AF41-13287613132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600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Suggests that Hedges</a:t>
            </a:r>
            <a:r>
              <a:rPr lang="en-US" baseline="0" dirty="0" smtClean="0"/>
              <a:t> has </a:t>
            </a:r>
            <a:r>
              <a:rPr lang="en-US" baseline="0" dirty="0" smtClean="0"/>
              <a:t>fairly poor </a:t>
            </a:r>
            <a:r>
              <a:rPr lang="en-US" baseline="0" dirty="0" smtClean="0"/>
              <a:t>precision in estimating the mean compared to Schmidt-Hunter and Morris, particularly when sample size is small.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505B9-92D3-4D66-AF41-13287613132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233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Schmidt-Hunter</a:t>
            </a:r>
            <a:r>
              <a:rPr lang="en-US" baseline="0" dirty="0" smtClean="0"/>
              <a:t> </a:t>
            </a:r>
            <a:r>
              <a:rPr lang="en-US" baseline="0" dirty="0" smtClean="0"/>
              <a:t>shows way </a:t>
            </a:r>
            <a:r>
              <a:rPr lang="en-US" baseline="0" dirty="0" smtClean="0"/>
              <a:t>below the nominal .95 rate when REVC present, increasing number of studies didn’t help that much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505B9-92D3-4D66-AF41-1328761313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8475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505B9-92D3-4D66-AF41-13287613132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66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Examining relationship between high-performance work systems and business performance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K = 156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 = 35,767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Results can be obtained using new</a:t>
            </a:r>
            <a:r>
              <a:rPr lang="en-US" baseline="0" dirty="0" smtClean="0"/>
              <a:t> Schmidt and Hunter meta-analysis </a:t>
            </a:r>
            <a:r>
              <a:rPr lang="en-US" baseline="0" dirty="0" smtClean="0"/>
              <a:t>function </a:t>
            </a:r>
            <a:r>
              <a:rPr lang="en-US" baseline="0" dirty="0" smtClean="0"/>
              <a:t>in R.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Corrected for reliability</a:t>
            </a:r>
            <a:r>
              <a:rPr lang="en-US" baseline="0" dirty="0" smtClean="0"/>
              <a:t> on x and y only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BA7B9-939A-4894-BE95-B46DE96E991B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3643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505B9-92D3-4D66-AF41-13287613132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88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focus of our study involved seeing how well different methods were</a:t>
            </a:r>
            <a:r>
              <a:rPr lang="en-US" baseline="0" dirty="0" smtClean="0"/>
              <a:t> at estimating the meta-analytic mean estimate. Specifically, the mean effect size we used was the correlation coefficient, r, because that is commonly used among I-O researchers. </a:t>
            </a:r>
            <a:r>
              <a:rPr lang="en-US" dirty="0" smtClean="0"/>
              <a:t>Often use mean estimate</a:t>
            </a:r>
            <a:r>
              <a:rPr lang="en-US" baseline="0" dirty="0" smtClean="0"/>
              <a:t> as main interpretation of results (what’s the average effect? The value studied for comps)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It’d be nice if our estimate was actually the population’s value, but it’s estimated with some degree of uncertainty.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mean estimate is obtained by assigning studies weights and then aggregating them together. Different methods used different weighing schemes.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505B9-92D3-4D66-AF41-1328761313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06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Schmidt &amp; Hunter pioneered</a:t>
            </a:r>
            <a:r>
              <a:rPr lang="en-US" baseline="0" dirty="0" smtClean="0"/>
              <a:t> a method to aggregate results across studies to show that oftentimes mixed results between studies were the result of sampling error.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key concept to remember about Schmidt &amp; Hunter is that assign weights based on sample size. Larger studies are seen as more precise and will be closer to the true effect so they are given more consideration.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505B9-92D3-4D66-AF41-1328761313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3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505B9-92D3-4D66-AF41-1328761313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87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using the weighted mean </a:t>
            </a:r>
            <a:r>
              <a:rPr lang="en-US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en-US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(because we are not using r-to-z) to calculate sampling error (like </a:t>
            </a:r>
            <a:r>
              <a:rPr lang="en-US" sz="120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SnH</a:t>
            </a:r>
            <a:r>
              <a:rPr lang="en-US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we expect Morris to have less positive bias than Hedges.</a:t>
            </a:r>
          </a:p>
          <a:p>
            <a:endParaRPr lang="en-US" sz="120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Due to using random-effects variance in the weights (like Hedges), we expect Morris to have better coverage than </a:t>
            </a:r>
            <a:r>
              <a:rPr lang="en-US" sz="120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SnH</a:t>
            </a:r>
            <a:r>
              <a:rPr lang="en-US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Closer to unit weights, because the extreme values of rho[</a:t>
            </a:r>
            <a:r>
              <a:rPr lang="en-US" sz="120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 don’t get weighted as much and get pulled closer to the overall mean.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paper: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“Thus, like the Schmidt-Hunter analysis (but unlike Hedges), the Morris estimator uses the weighted mean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calculation of the within-study sampling error.  Like the Hedges analysis (but unlike Schmidt-Hunter) the Morris estimator uses the random-effects variance in the weights to estimate the summary (meta-analytic mean) effect.”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BA7B9-939A-4894-BE95-B46DE96E991B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46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Paterson (2016): 250 meta-analyses in management</a:t>
            </a:r>
          </a:p>
          <a:p>
            <a:r>
              <a:rPr lang="en-US" dirty="0" smtClean="0"/>
              <a:t>Percentiles for rho : 25th = 0.14; 50th = 0.26; 90th = 0.42</a:t>
            </a:r>
          </a:p>
          <a:p>
            <a:r>
              <a:rPr lang="en-US" dirty="0" smtClean="0"/>
              <a:t>Similarly,</a:t>
            </a:r>
            <a:r>
              <a:rPr lang="en-US" baseline="0" dirty="0" smtClean="0"/>
              <a:t> f</a:t>
            </a:r>
            <a:r>
              <a:rPr lang="en-US" dirty="0" smtClean="0"/>
              <a:t>or</a:t>
            </a:r>
            <a:r>
              <a:rPr lang="en-US" baseline="0" dirty="0" smtClean="0"/>
              <a:t> sigma rho, 0.08 was on the smaller end, 0.13 was around the middle, and 0.18 was on the larger end.</a:t>
            </a:r>
          </a:p>
          <a:p>
            <a:endParaRPr lang="en-US" dirty="0" smtClean="0"/>
          </a:p>
          <a:p>
            <a:r>
              <a:rPr lang="en-US" dirty="0" smtClean="0"/>
              <a:t>For Sigma</a:t>
            </a:r>
            <a:r>
              <a:rPr lang="en-US" baseline="0" dirty="0" smtClean="0"/>
              <a:t> Rho, we also included a condition for 0 (i.e. no random effect) to simulate just a fixed effect.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BA7B9-939A-4894-BE95-B46DE96E991B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837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Meta-analyses tend to have positively</a:t>
            </a:r>
            <a:r>
              <a:rPr lang="en-US" baseline="0" dirty="0" smtClean="0"/>
              <a:t> skewed sample sizes for the studies that are reviewed (Sanchez-</a:t>
            </a:r>
            <a:r>
              <a:rPr lang="en-US" baseline="0" dirty="0" err="1" smtClean="0"/>
              <a:t>Meca</a:t>
            </a:r>
            <a:r>
              <a:rPr lang="en-US" baseline="0" dirty="0" smtClean="0"/>
              <a:t> &amp; Marin-Martinez, 2008). </a:t>
            </a:r>
            <a:endParaRPr lang="en-US" dirty="0" smtClean="0"/>
          </a:p>
          <a:p>
            <a:r>
              <a:rPr lang="en-US" dirty="0" smtClean="0"/>
              <a:t>The Gamma produces positive values from</a:t>
            </a:r>
            <a:r>
              <a:rPr lang="en-US" baseline="0" dirty="0" smtClean="0"/>
              <a:t> 0 to positive infinity.</a:t>
            </a:r>
          </a:p>
          <a:p>
            <a:r>
              <a:rPr lang="en-US" baseline="0" dirty="0" smtClean="0"/>
              <a:t>Manipulating shape and scale parameters allow us to set skews relatively easily. </a:t>
            </a:r>
          </a:p>
          <a:p>
            <a:r>
              <a:rPr lang="en-US" baseline="0" dirty="0" smtClean="0"/>
              <a:t>Because non-integers are possible, we rounded all values up to the nearest whole number.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BA7B9-939A-4894-BE95-B46DE96E99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20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skewed</a:t>
            </a:r>
            <a:r>
              <a:rPr lang="en-US" baseline="0" dirty="0" smtClean="0"/>
              <a:t> distributions, there are 36 possible conditions / combinations of parameters.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normal, there are 36 possible conditions.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0, there are 12 possible conditions.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Total of 120 possible conditions.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BA7B9-939A-4894-BE95-B46DE96E991B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683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505B9-92D3-4D66-AF41-13287613132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/>
              <a:t>4/21/17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0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/>
              <a:t>4/21/17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1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/>
              <a:t>4/21/17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8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17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5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21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87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73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3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74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5"/>
            <a:ext cx="5111751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22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/>
              <a:t>4/21/17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9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29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30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62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67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53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30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36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617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51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26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/>
              <a:t>4/21/17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5"/>
            <a:ext cx="5111751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90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60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66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92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86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37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23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14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05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07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/>
              <a:t>4/21/17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0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80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5"/>
            <a:ext cx="5111751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1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41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14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33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565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43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63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40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70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/>
              <a:t>4/21/17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4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93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95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5"/>
            <a:ext cx="5111751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02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87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34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>
                <a:solidFill>
                  <a:prstClr val="black"/>
                </a:solidFill>
              </a:rPr>
              <a:pPr/>
              <a:t>4/21/17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44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/>
              <a:t>4/21/17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19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/>
              <a:t>4/21/17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6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5"/>
            <a:ext cx="5111751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/>
              <a:t>4/21/17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8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2B63C5A0-337A-4F85-AA2C-05117B4EACD7}" type="datetimeFigureOut">
              <a:rPr lang="en-US" smtClean="0"/>
              <a:t>4/21/17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EFC45A89-DFF5-4F0B-81D7-DCACC47B7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3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8724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6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342900" rtl="0" eaLnBrk="1" latinLnBrk="0" hangingPunct="1">
        <a:spcBef>
          <a:spcPct val="0"/>
        </a:spcBef>
        <a:buNone/>
        <a:defRPr sz="3000" b="1" kern="1200">
          <a:solidFill>
            <a:srgbClr val="115639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8724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59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342900" rtl="0" eaLnBrk="1" latinLnBrk="0" hangingPunct="1">
        <a:spcBef>
          <a:spcPct val="0"/>
        </a:spcBef>
        <a:buNone/>
        <a:defRPr sz="3000" b="1" kern="1200">
          <a:solidFill>
            <a:srgbClr val="115639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8724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0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342900" rtl="0" eaLnBrk="1" latinLnBrk="0" hangingPunct="1">
        <a:spcBef>
          <a:spcPct val="0"/>
        </a:spcBef>
        <a:buNone/>
        <a:defRPr sz="3000" b="1" kern="1200">
          <a:solidFill>
            <a:srgbClr val="115639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8724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93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342900" rtl="0" eaLnBrk="1" latinLnBrk="0" hangingPunct="1">
        <a:spcBef>
          <a:spcPct val="0"/>
        </a:spcBef>
        <a:buNone/>
        <a:defRPr sz="3000" b="1" kern="1200">
          <a:solidFill>
            <a:srgbClr val="115639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8724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38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342900" rtl="0" eaLnBrk="1" latinLnBrk="0" hangingPunct="1">
        <a:spcBef>
          <a:spcPct val="0"/>
        </a:spcBef>
        <a:buNone/>
        <a:defRPr sz="3000" b="1" kern="1200">
          <a:solidFill>
            <a:srgbClr val="115639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4" Type="http://schemas.openxmlformats.org/officeDocument/2006/relationships/image" Target="../media/image37.png"/><Relationship Id="rId5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comments" Target="../comments/comment1.xml"/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Improved Weights for Estimating the Meta-analytic Mean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71900"/>
            <a:ext cx="6400800" cy="1754841"/>
          </a:xfrm>
        </p:spPr>
        <p:txBody>
          <a:bodyPr>
            <a:norm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Michael Brannick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Sean Potter</a:t>
            </a:r>
          </a:p>
          <a:p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60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For Each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Bias</a:t>
            </a:r>
          </a:p>
          <a:p>
            <a:pPr marL="342900" lvl="1" indent="0">
              <a:buNone/>
            </a:pPr>
            <a:endParaRPr lang="en-US" dirty="0" smtClean="0"/>
          </a:p>
          <a:p>
            <a:pPr marL="342900" lvl="1" indent="0">
              <a:buNone/>
            </a:pPr>
            <a:endParaRPr lang="en-US" dirty="0" smtClean="0"/>
          </a:p>
          <a:p>
            <a:r>
              <a:rPr lang="en-US" dirty="0" smtClean="0"/>
              <a:t>RMSE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Coverage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439297" y="1497142"/>
                <a:ext cx="3026598" cy="9332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smtClean="0">
                              <a:latin typeface="Cambria Math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600" i="1">
                                  <a:latin typeface="Cambria Math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600" i="1" smtClean="0">
                                      <a:latin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</m:acc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600" i="1">
                                      <a:latin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</m:acc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num>
                        <m:den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𝑅𝑒𝑝𝑙𝑖𝑐𝑎𝑡𝑖𝑜𝑛𝑠</m:t>
                          </m:r>
                        </m:den>
                      </m:f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9297" y="1497142"/>
                <a:ext cx="3026598" cy="93326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306987" y="2731629"/>
                <a:ext cx="3281539" cy="1274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600" i="1" smtClean="0">
                              <a:latin typeface="Cambria Math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600" i="1">
                                  <a:latin typeface="Cambria Math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600" i="1">
                                      <a:latin typeface="Cambria Math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2600" i="1">
                                          <a:latin typeface="Cambria Math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2600" i="1">
                                              <a:latin typeface="Cambria Math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e>
                                      </m:acc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600" i="1">
                                              <a:latin typeface="Cambria Math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e>
                                      </m:acc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𝑇𝑜𝑡𝑎𝑙</m:t>
                              </m:r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𝑅𝑒𝑝𝑙𝑖𝑐𝑎𝑡𝑖𝑜𝑛𝑠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6987" y="2731629"/>
                <a:ext cx="3281539" cy="127451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429619" y="4307364"/>
                <a:ext cx="3036276" cy="10438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smtClean="0">
                              <a:latin typeface="Cambria Math" charset="0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sz="2600" i="1" smtClean="0">
                                  <a:latin typeface="Cambria Math" charset="0"/>
                                </a:rPr>
                              </m:ctrlPr>
                            </m:eqArr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95% 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𝐶𝐼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𝐼𝑛𝑐𝑙𝑢𝑑𝑒𝑠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600" b="0" i="1" smtClean="0">
                                      <a:latin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</m:acc>
                            </m:e>
                          </m:eqArr>
                        </m:num>
                        <m:den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𝑅𝑒𝑝𝑙𝑖𝑐𝑎𝑡𝑖𝑜𝑛𝑠</m:t>
                          </m:r>
                        </m:den>
                      </m:f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9619" y="4307364"/>
                <a:ext cx="3036276" cy="104381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859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259" y="1122218"/>
            <a:ext cx="7232073" cy="573578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110961" y="3103772"/>
            <a:ext cx="2797362" cy="763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009264" y="3103009"/>
            <a:ext cx="2797362" cy="763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174933" y="5466174"/>
            <a:ext cx="2733390" cy="763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018626" y="5466174"/>
            <a:ext cx="2758811" cy="763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51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RMSE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1040551"/>
            <a:ext cx="7119257" cy="581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081832"/>
            <a:ext cx="7129215" cy="577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51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58673" cy="1143000"/>
          </a:xfrm>
        </p:spPr>
        <p:txBody>
          <a:bodyPr/>
          <a:lstStyle/>
          <a:p>
            <a:r>
              <a:rPr lang="en-US" dirty="0" smtClean="0"/>
              <a:t>What Do Sample Distributions Look Like?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Real world samples often skewed</a:t>
                </a:r>
              </a:p>
              <a:p>
                <a:pPr lvl="1"/>
                <a:r>
                  <a:rPr lang="en-US" dirty="0"/>
                  <a:t>Larger N studies may be sampled from unrepresentative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963" t="-10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0677" y="2504278"/>
            <a:ext cx="5042037" cy="420039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51692" y="6472622"/>
            <a:ext cx="72096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err="1">
                <a:solidFill>
                  <a:srgbClr val="222222"/>
                </a:solidFill>
                <a:latin typeface="Cambria" panose="02040503050406030204" pitchFamily="18" charset="0"/>
              </a:rPr>
              <a:t>Rabl</a:t>
            </a:r>
            <a:r>
              <a:rPr lang="en-US" sz="800" dirty="0">
                <a:solidFill>
                  <a:srgbClr val="222222"/>
                </a:solidFill>
                <a:latin typeface="Cambria" panose="02040503050406030204" pitchFamily="18" charset="0"/>
              </a:rPr>
              <a:t>, T., </a:t>
            </a:r>
            <a:r>
              <a:rPr lang="en-US" sz="800" dirty="0" err="1">
                <a:solidFill>
                  <a:srgbClr val="222222"/>
                </a:solidFill>
                <a:latin typeface="Cambria" panose="02040503050406030204" pitchFamily="18" charset="0"/>
              </a:rPr>
              <a:t>Jayasinghe</a:t>
            </a:r>
            <a:r>
              <a:rPr lang="en-US" sz="800" dirty="0">
                <a:solidFill>
                  <a:srgbClr val="222222"/>
                </a:solidFill>
                <a:latin typeface="Cambria" panose="02040503050406030204" pitchFamily="18" charset="0"/>
              </a:rPr>
              <a:t>, M., Gerhart, B., &amp; </a:t>
            </a:r>
            <a:r>
              <a:rPr lang="en-US" sz="800" dirty="0" err="1">
                <a:solidFill>
                  <a:srgbClr val="222222"/>
                </a:solidFill>
                <a:latin typeface="Cambria" panose="02040503050406030204" pitchFamily="18" charset="0"/>
              </a:rPr>
              <a:t>Kühlmann</a:t>
            </a:r>
            <a:r>
              <a:rPr lang="en-US" sz="800" dirty="0">
                <a:solidFill>
                  <a:srgbClr val="222222"/>
                </a:solidFill>
                <a:latin typeface="Cambria" panose="02040503050406030204" pitchFamily="18" charset="0"/>
              </a:rPr>
              <a:t>, T. M. (2014). A meta-analysis of country differences in the high-performance work system–business performance relationship: The roles of national culture and managerial discretion. </a:t>
            </a:r>
            <a:r>
              <a:rPr lang="en-US" sz="800" i="1" dirty="0">
                <a:solidFill>
                  <a:srgbClr val="222222"/>
                </a:solidFill>
                <a:latin typeface="Cambria" panose="02040503050406030204" pitchFamily="18" charset="0"/>
              </a:rPr>
              <a:t>Journal of Applied Psychology</a:t>
            </a:r>
            <a:r>
              <a:rPr lang="en-US" sz="800" dirty="0">
                <a:solidFill>
                  <a:srgbClr val="222222"/>
                </a:solidFill>
                <a:latin typeface="Cambria" panose="02040503050406030204" pitchFamily="18" charset="0"/>
              </a:rPr>
              <a:t>, </a:t>
            </a:r>
            <a:r>
              <a:rPr lang="en-US" sz="800" i="1" dirty="0">
                <a:solidFill>
                  <a:srgbClr val="222222"/>
                </a:solidFill>
                <a:latin typeface="Cambria" panose="02040503050406030204" pitchFamily="18" charset="0"/>
              </a:rPr>
              <a:t>99</a:t>
            </a:r>
            <a:r>
              <a:rPr lang="en-US" sz="800" dirty="0">
                <a:solidFill>
                  <a:srgbClr val="222222"/>
                </a:solidFill>
                <a:latin typeface="Cambria" panose="02040503050406030204" pitchFamily="18" charset="0"/>
              </a:rPr>
              <a:t>(6), 1011.</a:t>
            </a:r>
            <a:endParaRPr lang="en-US" sz="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77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562" y="324065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Comparison of Real Meta-Analytic Results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1600201"/>
            <a:ext cx="7814327" cy="4872421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 lvl="1"/>
            <a:endParaRPr lang="en-US" sz="2500" dirty="0"/>
          </a:p>
          <a:p>
            <a:endParaRPr lang="en-US" sz="2800" dirty="0" smtClean="0"/>
          </a:p>
          <a:p>
            <a:pPr lvl="1"/>
            <a:endParaRPr lang="en-US" sz="2500" dirty="0"/>
          </a:p>
          <a:p>
            <a:endParaRPr lang="en-US" sz="2800" dirty="0" smtClean="0"/>
          </a:p>
          <a:p>
            <a:pPr lvl="1"/>
            <a:endParaRPr lang="en-US" sz="2500" dirty="0"/>
          </a:p>
        </p:txBody>
      </p:sp>
      <p:sp>
        <p:nvSpPr>
          <p:cNvPr id="6" name="Rectangle 5"/>
          <p:cNvSpPr/>
          <p:nvPr/>
        </p:nvSpPr>
        <p:spPr>
          <a:xfrm>
            <a:off x="0" y="6574092"/>
            <a:ext cx="76909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*</a:t>
            </a:r>
            <a:r>
              <a:rPr lang="en-US" sz="800" dirty="0" err="1" smtClean="0"/>
              <a:t>Rabl</a:t>
            </a:r>
            <a:r>
              <a:rPr lang="en-US" sz="800" dirty="0"/>
              <a:t>, T., </a:t>
            </a:r>
            <a:r>
              <a:rPr lang="en-US" sz="800" dirty="0" err="1"/>
              <a:t>Jayasinghe</a:t>
            </a:r>
            <a:r>
              <a:rPr lang="en-US" sz="800" dirty="0"/>
              <a:t>, M., Gerhart, B., &amp; </a:t>
            </a:r>
            <a:r>
              <a:rPr lang="en-US" sz="800" dirty="0" err="1"/>
              <a:t>Kühlmann</a:t>
            </a:r>
            <a:r>
              <a:rPr lang="en-US" sz="800" dirty="0"/>
              <a:t>, T. M. (2014). A meta-analysis of country differences in the high-performance work system–business performance relationship: The roles of national culture and managerial discretion. </a:t>
            </a:r>
            <a:r>
              <a:rPr lang="en-US" sz="800" i="1" dirty="0"/>
              <a:t>Journal of Applied Psychology</a:t>
            </a:r>
            <a:r>
              <a:rPr lang="en-US" sz="800" dirty="0"/>
              <a:t>, </a:t>
            </a:r>
            <a:r>
              <a:rPr lang="en-US" sz="800" i="1" dirty="0"/>
              <a:t>99</a:t>
            </a:r>
            <a:r>
              <a:rPr lang="en-US" sz="800" dirty="0"/>
              <a:t>(6), 1011.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8612" y="1291022"/>
            <a:ext cx="59055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66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Morris appears to be viable estimator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lvl="1"/>
                <a:r>
                  <a:rPr lang="en-US" b="1" dirty="0" smtClean="0"/>
                  <a:t>Lower bias </a:t>
                </a:r>
                <a:r>
                  <a:rPr lang="en-US" dirty="0" smtClean="0"/>
                  <a:t>than Hedges</a:t>
                </a:r>
              </a:p>
              <a:p>
                <a:pPr lvl="1"/>
                <a:r>
                  <a:rPr lang="en-US" b="1" dirty="0" smtClean="0"/>
                  <a:t>Better coverage </a:t>
                </a:r>
                <a:r>
                  <a:rPr lang="en-US" dirty="0" smtClean="0"/>
                  <a:t>than Schmidt-Hunter</a:t>
                </a:r>
              </a:p>
              <a:p>
                <a:pPr lvl="1"/>
                <a:r>
                  <a:rPr lang="en-US" b="1" dirty="0" smtClean="0"/>
                  <a:t>RMSE values as good or better </a:t>
                </a:r>
                <a:r>
                  <a:rPr lang="en-US" dirty="0" smtClean="0"/>
                  <a:t>than other estimators</a:t>
                </a:r>
              </a:p>
              <a:p>
                <a:r>
                  <a:rPr lang="en-US" dirty="0" smtClean="0"/>
                  <a:t>Morris easily implemented with current software</a:t>
                </a:r>
              </a:p>
              <a:p>
                <a:pPr lvl="1"/>
                <a:r>
                  <a:rPr lang="en-US" dirty="0"/>
                  <a:t> </a:t>
                </a:r>
                <a:r>
                  <a:rPr lang="en-US" dirty="0" smtClean="0"/>
                  <a:t>R code on </a:t>
                </a:r>
                <a:r>
                  <a:rPr lang="en-US" dirty="0" err="1" smtClean="0"/>
                  <a:t>Github</a:t>
                </a:r>
                <a:r>
                  <a:rPr lang="en-US" dirty="0" smtClean="0"/>
                  <a:t> (website has </a:t>
                </a:r>
                <a:r>
                  <a:rPr lang="en-US" dirty="0" err="1" smtClean="0"/>
                  <a:t>url</a:t>
                </a:r>
                <a:r>
                  <a:rPr lang="en-US" smtClean="0"/>
                  <a:t>)</a:t>
                </a:r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963" t="-10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302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and 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limited set of parameter values</a:t>
            </a:r>
          </a:p>
          <a:p>
            <a:pPr lvl="1"/>
            <a:r>
              <a:rPr lang="en-US" dirty="0" smtClean="0"/>
              <a:t>Other parameter choices may give different results</a:t>
            </a:r>
          </a:p>
          <a:p>
            <a:r>
              <a:rPr lang="en-US" dirty="0" smtClean="0"/>
              <a:t>Didn’t include other artifacts (range restriction)</a:t>
            </a:r>
          </a:p>
          <a:p>
            <a:pPr lvl="1"/>
            <a:r>
              <a:rPr lang="en-US" dirty="0" smtClean="0"/>
              <a:t>Don’t know their influence on bias, efficiency, or coverage</a:t>
            </a:r>
          </a:p>
          <a:p>
            <a:r>
              <a:rPr lang="en-US" dirty="0" smtClean="0"/>
              <a:t>Should continue to compare methods on other estimates</a:t>
            </a:r>
          </a:p>
          <a:p>
            <a:pPr lvl="1"/>
            <a:r>
              <a:rPr lang="en-US" dirty="0" smtClean="0"/>
              <a:t>Credibility interval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5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Comparison of Meta-Analytic Methods</a:t>
            </a:r>
          </a:p>
          <a:p>
            <a:pPr lvl="1"/>
            <a:r>
              <a:rPr lang="en-US" dirty="0" smtClean="0"/>
              <a:t>Schmidt &amp; Hunter</a:t>
            </a:r>
          </a:p>
          <a:p>
            <a:pPr lvl="1"/>
            <a:r>
              <a:rPr lang="en-US" dirty="0" smtClean="0"/>
              <a:t>Hedges </a:t>
            </a:r>
          </a:p>
          <a:p>
            <a:pPr lvl="1"/>
            <a:r>
              <a:rPr lang="en-US" dirty="0" smtClean="0"/>
              <a:t>New “Morris” method</a:t>
            </a:r>
          </a:p>
          <a:p>
            <a:r>
              <a:rPr lang="en-US" dirty="0" smtClean="0"/>
              <a:t>Design of Simulation Study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Discussion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80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Meta-Analytic Mean Estimate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Mean effect size (</a:t>
                </a:r>
                <a:r>
                  <a:rPr lang="en-US" i="1" dirty="0" smtClean="0"/>
                  <a:t>r</a:t>
                </a:r>
                <a:r>
                  <a:rPr lang="en-US" dirty="0" smtClean="0"/>
                  <a:t>) of interest to I-O researchers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Mean estimate has some degree of uncertainty</a:t>
                </a:r>
              </a:p>
              <a:p>
                <a:pPr lvl="1"/>
                <a:r>
                  <a:rPr lang="en-US" dirty="0" smtClean="0"/>
                  <a:t>Common practice to compute 95% confidence interval (CI)</a:t>
                </a:r>
              </a:p>
              <a:p>
                <a:pPr lvl="1"/>
                <a:endParaRPr lang="en-US" dirty="0" smtClean="0"/>
              </a:p>
              <a:p>
                <a:r>
                  <a:rPr lang="en-US" dirty="0" smtClean="0"/>
                  <a:t>In a perfect world…</a:t>
                </a:r>
              </a:p>
              <a:p>
                <a:pPr lvl="1"/>
                <a:r>
                  <a:rPr lang="en-US" dirty="0" smtClean="0"/>
                  <a:t>Our estimated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</m:oMath>
                </a14:m>
                <a:r>
                  <a:rPr lang="en-US" dirty="0" smtClean="0"/>
                  <a:t> would be close to true value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marL="342900" lvl="1" indent="0" algn="ctr">
                  <a:buNone/>
                </a:pPr>
                <a:r>
                  <a:rPr lang="en-US" dirty="0" smtClean="0"/>
                  <a:t>AND</a:t>
                </a:r>
              </a:p>
              <a:p>
                <a:pPr lvl="1"/>
                <a:r>
                  <a:rPr lang="en-US" dirty="0" smtClean="0"/>
                  <a:t>Our 95% CI at least contains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</m:acc>
                  </m:oMath>
                </a14:m>
                <a:r>
                  <a:rPr lang="en-US" dirty="0" smtClean="0"/>
                  <a:t> 95% of time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963" t="-10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6515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Schmidt &amp; Hunter Method*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widely known to I-O researchers</a:t>
            </a:r>
          </a:p>
          <a:p>
            <a:r>
              <a:rPr lang="en-US" dirty="0" smtClean="0"/>
              <a:t>Weighs studies by sample size (</a:t>
            </a:r>
            <a:r>
              <a:rPr lang="en-US" i="1" dirty="0" smtClean="0"/>
              <a:t>N</a:t>
            </a:r>
            <a:r>
              <a:rPr lang="en-US" baseline="-25000" dirty="0" smtClean="0"/>
              <a:t>i</a:t>
            </a:r>
            <a:r>
              <a:rPr lang="en-US" dirty="0" smtClean="0"/>
              <a:t>)</a:t>
            </a:r>
          </a:p>
          <a:p>
            <a:r>
              <a:rPr lang="en-US" dirty="0" smtClean="0"/>
              <a:t>Doesn’t include random-effects variance (REVC) in weights</a:t>
            </a:r>
          </a:p>
          <a:p>
            <a:pPr lvl="1"/>
            <a:r>
              <a:rPr lang="en-US" dirty="0" smtClean="0"/>
              <a:t>”True” variability across studies</a:t>
            </a:r>
          </a:p>
          <a:p>
            <a:pPr lvl="1"/>
            <a:r>
              <a:rPr lang="en-US" dirty="0" smtClean="0"/>
              <a:t>May be problematic when distribution of </a:t>
            </a:r>
            <a:r>
              <a:rPr lang="en-US" i="1" dirty="0" smtClean="0"/>
              <a:t>N </a:t>
            </a:r>
            <a:r>
              <a:rPr lang="en-US" dirty="0" smtClean="0"/>
              <a:t>is skewed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199" y="6134068"/>
            <a:ext cx="636948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800" b="0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66676" y="6655185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sz="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*Schmidt</a:t>
            </a:r>
            <a:r>
              <a:rPr lang="en-US" sz="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F. L., &amp; Hunter, J. E. (2015). </a:t>
            </a:r>
            <a:r>
              <a:rPr lang="en-US" sz="8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Methods of meta-analysis</a:t>
            </a:r>
            <a:r>
              <a:rPr lang="en-US" sz="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(3rd ed.). Los Angeles, CA: Sage.</a:t>
            </a:r>
            <a:endParaRPr lang="en-US" sz="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4" descr="Image result for scale tipp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7" y="4018168"/>
            <a:ext cx="2619377" cy="2637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Image result for balanced sca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966" y="3929727"/>
            <a:ext cx="2909742" cy="2725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76017" y="5194265"/>
            <a:ext cx="1153037" cy="646331"/>
          </a:xfrm>
          <a:prstGeom prst="rect">
            <a:avLst/>
          </a:prstGeom>
          <a:gradFill>
            <a:gsLst>
              <a:gs pos="0">
                <a:srgbClr val="649B3F"/>
              </a:gs>
              <a:gs pos="74000">
                <a:srgbClr val="006747"/>
              </a:gs>
              <a:gs pos="83000">
                <a:srgbClr val="1F5941"/>
              </a:gs>
              <a:gs pos="100000">
                <a:srgbClr val="006747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BFBFB"/>
                </a:solidFill>
              </a:rPr>
              <a:t>Small N study</a:t>
            </a:r>
            <a:endParaRPr lang="en-US" dirty="0">
              <a:solidFill>
                <a:srgbClr val="FBFBFB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19296" y="5881073"/>
            <a:ext cx="1153037" cy="646331"/>
          </a:xfrm>
          <a:prstGeom prst="rect">
            <a:avLst/>
          </a:prstGeom>
          <a:gradFill>
            <a:gsLst>
              <a:gs pos="0">
                <a:srgbClr val="649B3F"/>
              </a:gs>
              <a:gs pos="74000">
                <a:srgbClr val="006747"/>
              </a:gs>
              <a:gs pos="83000">
                <a:srgbClr val="1F5941"/>
              </a:gs>
              <a:gs pos="100000">
                <a:srgbClr val="006747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BFBFB"/>
                </a:solidFill>
              </a:rPr>
              <a:t>Large N study</a:t>
            </a:r>
            <a:endParaRPr lang="en-US" dirty="0">
              <a:solidFill>
                <a:srgbClr val="FBFBFB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65966" y="5484420"/>
            <a:ext cx="1153037" cy="646331"/>
          </a:xfrm>
          <a:prstGeom prst="rect">
            <a:avLst/>
          </a:prstGeom>
          <a:gradFill>
            <a:gsLst>
              <a:gs pos="0">
                <a:srgbClr val="649B3F"/>
              </a:gs>
              <a:gs pos="74000">
                <a:srgbClr val="006747"/>
              </a:gs>
              <a:gs pos="83000">
                <a:srgbClr val="1F5941"/>
              </a:gs>
              <a:gs pos="100000">
                <a:srgbClr val="006747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BFBFB"/>
                </a:solidFill>
              </a:rPr>
              <a:t>Small N study</a:t>
            </a:r>
            <a:endParaRPr lang="en-US" dirty="0">
              <a:solidFill>
                <a:srgbClr val="FBFBFB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66409" y="5484420"/>
            <a:ext cx="1153037" cy="646331"/>
          </a:xfrm>
          <a:prstGeom prst="rect">
            <a:avLst/>
          </a:prstGeom>
          <a:gradFill>
            <a:gsLst>
              <a:gs pos="0">
                <a:srgbClr val="649B3F"/>
              </a:gs>
              <a:gs pos="74000">
                <a:srgbClr val="006747"/>
              </a:gs>
              <a:gs pos="83000">
                <a:srgbClr val="1F5941"/>
              </a:gs>
              <a:gs pos="100000">
                <a:srgbClr val="006747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BFBFB"/>
                </a:solidFill>
              </a:rPr>
              <a:t>Large N study</a:t>
            </a:r>
            <a:endParaRPr lang="en-US" dirty="0">
              <a:solidFill>
                <a:srgbClr val="FBFBFB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 flipH="1">
            <a:off x="2752979" y="4045477"/>
            <a:ext cx="1931807" cy="733425"/>
          </a:xfrm>
          <a:prstGeom prst="rightArrow">
            <a:avLst>
              <a:gd name="adj1" fmla="val 75974"/>
              <a:gd name="adj2" fmla="val 78571"/>
            </a:avLst>
          </a:prstGeom>
          <a:solidFill>
            <a:srgbClr val="006747"/>
          </a:solidFill>
          <a:ln>
            <a:solidFill>
              <a:srgbClr val="1F594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Don’t Include REVC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3157754" y="4936936"/>
            <a:ext cx="1671687" cy="733425"/>
          </a:xfrm>
          <a:prstGeom prst="rightArrow">
            <a:avLst>
              <a:gd name="adj1" fmla="val 75974"/>
              <a:gd name="adj2" fmla="val 78571"/>
            </a:avLst>
          </a:prstGeom>
          <a:solidFill>
            <a:srgbClr val="006747"/>
          </a:solidFill>
          <a:ln>
            <a:solidFill>
              <a:srgbClr val="1F594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Include REVC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835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Should We Include </a:t>
            </a:r>
            <a:r>
              <a:rPr lang="en-US" dirty="0" smtClean="0"/>
              <a:t>REVC?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14566" cy="4872421"/>
          </a:xfrm>
        </p:spPr>
        <p:txBody>
          <a:bodyPr/>
          <a:lstStyle/>
          <a:p>
            <a:r>
              <a:rPr lang="en-US" dirty="0"/>
              <a:t>Schmidt and Hunter argue REVC often poorly </a:t>
            </a:r>
            <a:r>
              <a:rPr lang="en-US" dirty="0" smtClean="0"/>
              <a:t>estimated*</a:t>
            </a:r>
            <a:endParaRPr lang="en-US" dirty="0"/>
          </a:p>
          <a:p>
            <a:pPr lvl="1"/>
            <a:r>
              <a:rPr lang="en-US" dirty="0"/>
              <a:t>Dependent on number of studies (k), k is often small</a:t>
            </a:r>
          </a:p>
          <a:p>
            <a:r>
              <a:rPr lang="en-US" dirty="0"/>
              <a:t>Good </a:t>
            </a:r>
            <a:r>
              <a:rPr lang="en-US" dirty="0" smtClean="0"/>
              <a:t>empirical </a:t>
            </a:r>
            <a:r>
              <a:rPr lang="en-US" dirty="0"/>
              <a:t>justification to </a:t>
            </a:r>
            <a:r>
              <a:rPr lang="en-US" dirty="0" smtClean="0"/>
              <a:t>still include </a:t>
            </a:r>
            <a:r>
              <a:rPr lang="en-US" dirty="0"/>
              <a:t>REVC</a:t>
            </a:r>
          </a:p>
          <a:p>
            <a:pPr lvl="1"/>
            <a:r>
              <a:rPr lang="en-US" dirty="0" smtClean="0"/>
              <a:t>Unit </a:t>
            </a:r>
            <a:r>
              <a:rPr lang="en-US" dirty="0"/>
              <a:t>weights performed better than </a:t>
            </a:r>
            <a:r>
              <a:rPr lang="en-US" dirty="0" smtClean="0"/>
              <a:t>Schmidt-Hunter when:</a:t>
            </a:r>
          </a:p>
          <a:p>
            <a:pPr lvl="2"/>
            <a:r>
              <a:rPr lang="en-US" dirty="0" smtClean="0"/>
              <a:t>REVC large</a:t>
            </a:r>
          </a:p>
          <a:p>
            <a:pPr lvl="2"/>
            <a:r>
              <a:rPr lang="en-US" dirty="0" smtClean="0"/>
              <a:t>Sample distribution based on real studies**</a:t>
            </a:r>
            <a:endParaRPr lang="en-US" dirty="0"/>
          </a:p>
          <a:p>
            <a:r>
              <a:rPr lang="en-US" dirty="0" smtClean="0"/>
              <a:t>Methods by Hedges and by Morris include REVC</a:t>
            </a:r>
          </a:p>
          <a:p>
            <a:pPr lvl="1"/>
            <a:r>
              <a:rPr lang="en-US" dirty="0" smtClean="0"/>
              <a:t>Hedges use </a:t>
            </a:r>
            <a:r>
              <a:rPr lang="en-US" i="1" dirty="0" smtClean="0"/>
              <a:t>r</a:t>
            </a:r>
            <a:r>
              <a:rPr lang="en-US" dirty="0" smtClean="0"/>
              <a:t> to </a:t>
            </a:r>
            <a:r>
              <a:rPr lang="en-US" i="1" dirty="0" smtClean="0"/>
              <a:t>z</a:t>
            </a:r>
            <a:r>
              <a:rPr lang="en-US" dirty="0" smtClean="0"/>
              <a:t>, which problematic</a:t>
            </a:r>
          </a:p>
          <a:p>
            <a:pPr lvl="1"/>
            <a:r>
              <a:rPr lang="en-US" dirty="0" smtClean="0"/>
              <a:t>Morris doesn’t use </a:t>
            </a:r>
            <a:r>
              <a:rPr lang="en-US" i="1" dirty="0" smtClean="0"/>
              <a:t>r</a:t>
            </a:r>
            <a:r>
              <a:rPr lang="en-US" dirty="0" smtClean="0"/>
              <a:t> to </a:t>
            </a:r>
            <a:r>
              <a:rPr lang="en-US" i="1" dirty="0" smtClean="0"/>
              <a:t>z</a:t>
            </a:r>
          </a:p>
        </p:txBody>
      </p:sp>
      <p:sp>
        <p:nvSpPr>
          <p:cNvPr id="4" name="Rectangle 3"/>
          <p:cNvSpPr/>
          <p:nvPr/>
        </p:nvSpPr>
        <p:spPr>
          <a:xfrm>
            <a:off x="199293" y="6655185"/>
            <a:ext cx="744415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sz="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*Schmidt, F. L., &amp; Hunter, J. E. (2015). </a:t>
            </a:r>
            <a:r>
              <a:rPr lang="en-US" sz="800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Methods of meta-analysis</a:t>
            </a:r>
            <a:r>
              <a:rPr lang="en-US" sz="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(3rd ed.). Los Angeles, CA: Sage.</a:t>
            </a:r>
            <a:endParaRPr lang="en-US" sz="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9293" y="6439741"/>
            <a:ext cx="763172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sz="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**</a:t>
            </a:r>
            <a:r>
              <a:rPr lang="en-US" sz="800" dirty="0" err="1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Brannick</a:t>
            </a:r>
            <a:r>
              <a:rPr lang="en-US" sz="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M. T., Yang, L., &amp; </a:t>
            </a:r>
            <a:r>
              <a:rPr lang="en-US" sz="8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Cafri</a:t>
            </a:r>
            <a:r>
              <a:rPr lang="en-US" sz="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G. (2011). Comparison of weights for meta-analysis of r and d under realistic conditions. </a:t>
            </a:r>
            <a:r>
              <a:rPr lang="en-US" sz="8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Organizational Research Methods, 14</a:t>
            </a:r>
            <a:r>
              <a:rPr lang="en-US" sz="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587-607. </a:t>
            </a:r>
            <a:endParaRPr lang="en-US" sz="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Objectives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Overall mean </a:t>
            </a:r>
            <a:r>
              <a:rPr lang="mr-IN" sz="2800" dirty="0"/>
              <a:t>–</a:t>
            </a:r>
            <a:r>
              <a:rPr lang="en-US" sz="2800" dirty="0"/>
              <a:t> bias, coverage, RMSE (efficiency)</a:t>
            </a:r>
          </a:p>
          <a:p>
            <a:r>
              <a:rPr lang="en-US" sz="2800" dirty="0" smtClean="0"/>
              <a:t>Compare Morris to Hedges and Schmidt-Hunter.</a:t>
            </a:r>
          </a:p>
          <a:p>
            <a:pPr lvl="1"/>
            <a:r>
              <a:rPr lang="en-US" sz="2800" dirty="0" smtClean="0"/>
              <a:t>Less bias than Hedges</a:t>
            </a:r>
          </a:p>
          <a:p>
            <a:pPr lvl="1"/>
            <a:r>
              <a:rPr lang="en-US" sz="2800" dirty="0" smtClean="0"/>
              <a:t>Better coverage than Schmidt-Hunter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8047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Methods</a:t>
            </a:r>
            <a:endParaRPr lang="en-US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344565"/>
              </p:ext>
            </p:extLst>
          </p:nvPr>
        </p:nvGraphicFramePr>
        <p:xfrm>
          <a:off x="457199" y="2039938"/>
          <a:ext cx="6829060" cy="3657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224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091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58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58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658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Parameter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Very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small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Small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Medium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Large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i="1" dirty="0" smtClean="0"/>
                        <a:t>ρ </a:t>
                      </a:r>
                      <a:endParaRPr lang="en-US" sz="2400" i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0.14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0.26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0.42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l-GR" sz="2400" i="1" dirty="0" smtClean="0"/>
                        <a:t>σ</a:t>
                      </a:r>
                      <a:r>
                        <a:rPr lang="el-GR" sz="2400" i="1" baseline="-25000" dirty="0" smtClean="0"/>
                        <a:t>ρ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0.08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0.13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0.18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k</a:t>
                      </a:r>
                      <a:endParaRPr lang="en-US" sz="2400" dirty="0" smtClean="0"/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57200" y="6396335"/>
            <a:ext cx="72096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Paterson, T. A., Harms, P. D., Steel, P., &amp; </a:t>
            </a:r>
            <a:r>
              <a:rPr lang="en-US" sz="8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Crede</a:t>
            </a:r>
            <a:r>
              <a:rPr lang="en-US" sz="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M. (2016). An assessment of the magnitude of effect sizes:  Evidence from 30 years of meta-analysis in management. </a:t>
            </a:r>
            <a:r>
              <a:rPr lang="en-US" sz="8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Journal of Leadership &amp; Organizational Studies, 23</a:t>
            </a:r>
            <a:r>
              <a:rPr lang="en-US" sz="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(1), 66-81. </a:t>
            </a:r>
            <a:r>
              <a:rPr lang="en-US" sz="8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doi:DOI</a:t>
            </a:r>
            <a:r>
              <a:rPr lang="en-US" sz="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10.1177/1548051815614321</a:t>
            </a:r>
            <a:endParaRPr lang="en-US" sz="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19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Methods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57175" lvl="1" indent="-257175">
              <a:buFont typeface="Arial"/>
              <a:buChar char="•"/>
            </a:pPr>
            <a:r>
              <a:rPr lang="en-US" sz="2800" i="1" dirty="0"/>
              <a:t>N</a:t>
            </a:r>
            <a:r>
              <a:rPr lang="en-US" sz="2800" i="1" baseline="-25000" dirty="0"/>
              <a:t>i</a:t>
            </a:r>
            <a:r>
              <a:rPr lang="en-US" sz="2800" dirty="0"/>
              <a:t> </a:t>
            </a:r>
            <a:endParaRPr lang="en-US" sz="2800" dirty="0" smtClean="0"/>
          </a:p>
          <a:p>
            <a:pPr marL="557212" lvl="2" indent="-257175"/>
            <a:r>
              <a:rPr lang="en-US" sz="2500" dirty="0" smtClean="0"/>
              <a:t>Sample sizes tend to be positively skewed</a:t>
            </a:r>
          </a:p>
          <a:p>
            <a:pPr marL="557212" lvl="2" indent="-257175"/>
            <a:r>
              <a:rPr lang="en-US" sz="2500" i="1" dirty="0" smtClean="0"/>
              <a:t>Gamma </a:t>
            </a:r>
            <a:r>
              <a:rPr lang="en-US" sz="2500" dirty="0" smtClean="0"/>
              <a:t>distribution with shape = 0.57, Scale = 500</a:t>
            </a:r>
          </a:p>
          <a:p>
            <a:pPr marL="557212" lvl="2" indent="-257175"/>
            <a:r>
              <a:rPr lang="en-US" sz="2500" dirty="0" smtClean="0"/>
              <a:t>Minimum set to 30</a:t>
            </a:r>
          </a:p>
          <a:p>
            <a:pPr marL="557212" lvl="2" indent="-257175"/>
            <a:r>
              <a:rPr lang="en-US" sz="2500" dirty="0" smtClean="0"/>
              <a:t>Mean </a:t>
            </a:r>
            <a:r>
              <a:rPr lang="en-US" sz="2500" dirty="0"/>
              <a:t>= 360, median = 224, SD = 395</a:t>
            </a:r>
            <a:r>
              <a:rPr lang="en-US" sz="2500" dirty="0" smtClean="0"/>
              <a:t>, </a:t>
            </a:r>
            <a:r>
              <a:rPr lang="en-US" sz="2500" dirty="0"/>
              <a:t>skewness = </a:t>
            </a:r>
            <a:r>
              <a:rPr lang="en-US" sz="2500" dirty="0" smtClean="0"/>
              <a:t>2.5</a:t>
            </a:r>
          </a:p>
          <a:p>
            <a:pPr marL="300037" lvl="2" indent="0">
              <a:buNone/>
            </a:pPr>
            <a:endParaRPr lang="en-US" sz="2500" dirty="0" smtClean="0"/>
          </a:p>
          <a:p>
            <a:endParaRPr lang="en-US" sz="2800" dirty="0"/>
          </a:p>
        </p:txBody>
      </p:sp>
      <p:pic>
        <p:nvPicPr>
          <p:cNvPr id="2050" name="Picture 2" descr="C:\Users\Bryan\Documents\Research\Dr. Brannick project\Sample_Size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444" y="4004441"/>
            <a:ext cx="4303985" cy="2632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35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Methods – Quick Review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 smtClean="0"/>
                  <a:t>Pick a distribution for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sz="2500" dirty="0" smtClean="0"/>
                  <a:t> (normal vs. skewed)</a:t>
                </a:r>
                <a:endParaRPr lang="en-US" sz="2500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 smtClean="0"/>
                  <a:t>Pick a value for mean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2800" i="1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</m:acc>
                  </m:oMath>
                </a14:m>
                <a:r>
                  <a:rPr lang="en-US" sz="2800" dirty="0" smtClean="0"/>
                  <a:t>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 smtClean="0"/>
                  <a:t>Pick a value for </a:t>
                </a:r>
                <a:r>
                  <a:rPr lang="el-GR" sz="2800" i="1" dirty="0" smtClean="0"/>
                  <a:t>σ</a:t>
                </a:r>
                <a:r>
                  <a:rPr lang="el-GR" sz="2800" i="1" baseline="-25000" dirty="0" smtClean="0"/>
                  <a:t>ρ</a:t>
                </a:r>
                <a:r>
                  <a:rPr lang="en-US" sz="2800" dirty="0" smtClean="0"/>
                  <a:t>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 smtClean="0"/>
                  <a:t>Pick a value for </a:t>
                </a:r>
                <a:r>
                  <a:rPr lang="en-US" sz="2800" i="1" dirty="0"/>
                  <a:t>k</a:t>
                </a:r>
                <a:r>
                  <a:rPr lang="en-US" sz="2800" dirty="0"/>
                  <a:t> </a:t>
                </a:r>
                <a:endParaRPr lang="en-US" sz="2500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 smtClean="0"/>
                  <a:t>Generate sample sizes </a:t>
                </a:r>
                <a:endParaRPr lang="en-US" sz="2800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 smtClean="0"/>
                  <a:t>Generate </a:t>
                </a:r>
                <a:r>
                  <a:rPr lang="en-US" sz="2800" dirty="0" err="1" smtClean="0"/>
                  <a:t>rxx</a:t>
                </a:r>
                <a:r>
                  <a:rPr lang="en-US" sz="2800" dirty="0" smtClean="0"/>
                  <a:t> and </a:t>
                </a:r>
                <a:r>
                  <a:rPr lang="en-US" sz="2800" dirty="0" err="1" smtClean="0"/>
                  <a:t>ryy</a:t>
                </a:r>
                <a:r>
                  <a:rPr lang="en-US" sz="2800" dirty="0" smtClean="0"/>
                  <a:t> for each study (Schmidt &amp; Le)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 smtClean="0"/>
                  <a:t>Generate </a:t>
                </a:r>
                <a:r>
                  <a:rPr lang="en-US" sz="2800" i="1" dirty="0" smtClean="0"/>
                  <a:t>k</a:t>
                </a:r>
                <a:r>
                  <a:rPr lang="en-US" sz="2800" dirty="0" smtClean="0"/>
                  <a:t> observed correlations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 smtClean="0"/>
                  <a:t>Meta-analyze them 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 smtClean="0"/>
                  <a:t>Repeat generation and analysis 10,000 times.</a:t>
                </a:r>
              </a:p>
              <a:p>
                <a:pPr marL="0" indent="0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556" t="-1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23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1" id="{E1CE47EB-40B2-456A-9B4E-D17ECFAB370A}" vid="{B4E6E40C-0859-41BC-B269-EBB388E8E899}"/>
    </a:ext>
  </a:extLst>
</a:theme>
</file>

<file path=ppt/theme/theme2.xml><?xml version="1.0" encoding="utf-8"?>
<a:theme xmlns:a="http://schemas.openxmlformats.org/drawingml/2006/main" name="1_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1" id="{E1CE47EB-40B2-456A-9B4E-D17ECFAB370A}" vid="{B4E6E40C-0859-41BC-B269-EBB388E8E899}"/>
    </a:ext>
  </a:extLst>
</a:theme>
</file>

<file path=ppt/theme/theme3.xml><?xml version="1.0" encoding="utf-8"?>
<a:theme xmlns:a="http://schemas.openxmlformats.org/drawingml/2006/main" name="4_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1" id="{E1CE47EB-40B2-456A-9B4E-D17ECFAB370A}" vid="{B4E6E40C-0859-41BC-B269-EBB388E8E899}"/>
    </a:ext>
  </a:extLst>
</a:theme>
</file>

<file path=ppt/theme/theme4.xml><?xml version="1.0" encoding="utf-8"?>
<a:theme xmlns:a="http://schemas.openxmlformats.org/drawingml/2006/main" name="6_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1" id="{E1CE47EB-40B2-456A-9B4E-D17ECFAB370A}" vid="{B4E6E40C-0859-41BC-B269-EBB388E8E899}"/>
    </a:ext>
  </a:extLst>
</a:theme>
</file>

<file path=ppt/theme/theme5.xml><?xml version="1.0" encoding="utf-8"?>
<a:theme xmlns:a="http://schemas.openxmlformats.org/drawingml/2006/main" name="3_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1" id="{E1CE47EB-40B2-456A-9B4E-D17ECFAB370A}" vid="{B4E6E40C-0859-41BC-B269-EBB388E8E899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11248</TotalTime>
  <Words>1426</Words>
  <Application>Microsoft Macintosh PowerPoint</Application>
  <PresentationFormat>On-screen Show (4:3)</PresentationFormat>
  <Paragraphs>193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Arial</vt:lpstr>
      <vt:lpstr>Arial Unicode MS</vt:lpstr>
      <vt:lpstr>Calibri</vt:lpstr>
      <vt:lpstr>Cambria</vt:lpstr>
      <vt:lpstr>Cambria Math</vt:lpstr>
      <vt:lpstr>Garamond</vt:lpstr>
      <vt:lpstr>Mangal</vt:lpstr>
      <vt:lpstr>Times New Roman</vt:lpstr>
      <vt:lpstr>Theme1</vt:lpstr>
      <vt:lpstr>1_Theme1</vt:lpstr>
      <vt:lpstr>4_Theme1</vt:lpstr>
      <vt:lpstr>6_Theme1</vt:lpstr>
      <vt:lpstr>3_Theme1</vt:lpstr>
      <vt:lpstr>Improved Weights for Estimating the Meta-analytic Mean</vt:lpstr>
      <vt:lpstr>Outline</vt:lpstr>
      <vt:lpstr>Meta-Analytic Mean Estimate</vt:lpstr>
      <vt:lpstr>Schmidt &amp; Hunter Method*</vt:lpstr>
      <vt:lpstr>Should We Include REVC?</vt:lpstr>
      <vt:lpstr>Objectives</vt:lpstr>
      <vt:lpstr>Methods</vt:lpstr>
      <vt:lpstr>Methods</vt:lpstr>
      <vt:lpstr>Methods – Quick Review</vt:lpstr>
      <vt:lpstr>Outcomes For Each Method</vt:lpstr>
      <vt:lpstr>Bias Results</vt:lpstr>
      <vt:lpstr>RMSE Results</vt:lpstr>
      <vt:lpstr>Coverage Results</vt:lpstr>
      <vt:lpstr>What Do Sample Distributions Look Like?</vt:lpstr>
      <vt:lpstr>Comparison of Real Meta-Analytic Results</vt:lpstr>
      <vt:lpstr>Discussion</vt:lpstr>
      <vt:lpstr>Limitations and Future Directions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Keaton Fletcher</dc:creator>
  <cp:lastModifiedBy>Microsoft Office User</cp:lastModifiedBy>
  <cp:revision>137</cp:revision>
  <dcterms:created xsi:type="dcterms:W3CDTF">2015-11-05T03:54:50Z</dcterms:created>
  <dcterms:modified xsi:type="dcterms:W3CDTF">2017-04-21T15:31:17Z</dcterms:modified>
</cp:coreProperties>
</file>